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8" r:id="rId2"/>
    <p:sldId id="257"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8" autoAdjust="0"/>
    <p:restoredTop sz="94660"/>
  </p:normalViewPr>
  <p:slideViewPr>
    <p:cSldViewPr snapToGrid="0">
      <p:cViewPr varScale="1">
        <p:scale>
          <a:sx n="69" d="100"/>
          <a:sy n="69" d="100"/>
        </p:scale>
        <p:origin x="52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70895B-9272-4DD3-A466-F8C50327D3E8}" type="datetimeFigureOut">
              <a:rPr lang="en-US" smtClean="0"/>
              <a:t>10/16/2021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A82326-AE34-4FAC-B68A-F19685B3B261}" type="slidenum">
              <a:rPr lang="en-US" smtClean="0"/>
              <a:t>‹#›</a:t>
            </a:fld>
            <a:endParaRPr lang="en-US"/>
          </a:p>
        </p:txBody>
      </p:sp>
    </p:spTree>
    <p:extLst>
      <p:ext uri="{BB962C8B-B14F-4D97-AF65-F5344CB8AC3E}">
        <p14:creationId xmlns:p14="http://schemas.microsoft.com/office/powerpoint/2010/main" val="24448025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Harris raises the question of atonement by rapists. She presents the question of who should be responsible for punishing rape perpetrators for justice to be achieved. Her arguments are based on the forms of rape justice used in the medieval period, especially as depicted in Chaucer’s “Wife of Bath’s Tale.” She uses the Bible in an attempt to define real rape. She wonders whether giving perpetrators of rape a second chance in life as in “Wife of Bath’s Tale” serves as justice enough for the victims. In her analysis, she reveals three non-exhaustive ways through which rape perpetrators can atone for their sins:</a:t>
            </a:r>
          </a:p>
        </p:txBody>
      </p:sp>
      <p:sp>
        <p:nvSpPr>
          <p:cNvPr id="4" name="Slide Number Placeholder 3"/>
          <p:cNvSpPr>
            <a:spLocks noGrp="1"/>
          </p:cNvSpPr>
          <p:nvPr>
            <p:ph type="sldNum" sz="quarter" idx="5"/>
          </p:nvPr>
        </p:nvSpPr>
        <p:spPr/>
        <p:txBody>
          <a:bodyPr/>
          <a:lstStyle/>
          <a:p>
            <a:fld id="{E9A82326-AE34-4FAC-B68A-F19685B3B261}" type="slidenum">
              <a:rPr lang="en-US" smtClean="0"/>
              <a:t>3</a:t>
            </a:fld>
            <a:endParaRPr lang="en-US"/>
          </a:p>
        </p:txBody>
      </p:sp>
    </p:spTree>
    <p:extLst>
      <p:ext uri="{BB962C8B-B14F-4D97-AF65-F5344CB8AC3E}">
        <p14:creationId xmlns:p14="http://schemas.microsoft.com/office/powerpoint/2010/main" val="3357382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is the punishment that was meant for rapists during medieval times. The refusal by the queen to behead the knight paves the way for another form of justice for rapists. This was considered justice, with the head of state as the punisher. To present the plight of women in this form of justice, Harris explores how a rape trial was initiated. The victim had to clamor after her rape to notify others of the incident. This shows the gap in this form of justice, as the trial of the perpetrator depended greatly on the ability of the victim to scream. This demonstrates that there are rape cases that would go unheard because the victim’s cries were not loud enough.</a:t>
            </a:r>
          </a:p>
        </p:txBody>
      </p:sp>
      <p:sp>
        <p:nvSpPr>
          <p:cNvPr id="4" name="Slide Number Placeholder 3"/>
          <p:cNvSpPr>
            <a:spLocks noGrp="1"/>
          </p:cNvSpPr>
          <p:nvPr>
            <p:ph type="sldNum" sz="quarter" idx="5"/>
          </p:nvPr>
        </p:nvSpPr>
        <p:spPr/>
        <p:txBody>
          <a:bodyPr/>
          <a:lstStyle/>
          <a:p>
            <a:fld id="{E9A82326-AE34-4FAC-B68A-F19685B3B261}" type="slidenum">
              <a:rPr lang="en-US" smtClean="0"/>
              <a:t>4</a:t>
            </a:fld>
            <a:endParaRPr lang="en-US"/>
          </a:p>
        </p:txBody>
      </p:sp>
    </p:spTree>
    <p:extLst>
      <p:ext uri="{BB962C8B-B14F-4D97-AF65-F5344CB8AC3E}">
        <p14:creationId xmlns:p14="http://schemas.microsoft.com/office/powerpoint/2010/main" val="1946533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Harris argues that this is the form of justice employed in Chaucer’s story because it might reflect his struggle with a rape case. Instead of predestined death by beheading, Chaucer uses education as a way of giving the perpetrator a second chance to live. The night is allowed to find out what women desire most to save his head. This gives the perpetrator a chance to learn from those he has offended by seeking their counsel. This punishment introduces guilt in the perpetrator as he views the willingness to help by the same people to whom he brought to shame by defilement.</a:t>
            </a:r>
          </a:p>
        </p:txBody>
      </p:sp>
      <p:sp>
        <p:nvSpPr>
          <p:cNvPr id="4" name="Slide Number Placeholder 3"/>
          <p:cNvSpPr>
            <a:spLocks noGrp="1"/>
          </p:cNvSpPr>
          <p:nvPr>
            <p:ph type="sldNum" sz="quarter" idx="5"/>
          </p:nvPr>
        </p:nvSpPr>
        <p:spPr/>
        <p:txBody>
          <a:bodyPr/>
          <a:lstStyle/>
          <a:p>
            <a:fld id="{E9A82326-AE34-4FAC-B68A-F19685B3B261}" type="slidenum">
              <a:rPr lang="en-US" smtClean="0"/>
              <a:t>5</a:t>
            </a:fld>
            <a:endParaRPr lang="en-US"/>
          </a:p>
        </p:txBody>
      </p:sp>
    </p:spTree>
    <p:extLst>
      <p:ext uri="{BB962C8B-B14F-4D97-AF65-F5344CB8AC3E}">
        <p14:creationId xmlns:p14="http://schemas.microsoft.com/office/powerpoint/2010/main" val="961459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text presents this as revenge, making the perpetrator feel the same way the victim felt after being raped. In this case, the concept of choice is eliminated for the perpetrator the same way he did not allow the victim to make a choice on who she submits her body. The knight is forced to marry the ugly older woman just as he forced himself on the maiden. Additionally, all his attempts to escape the marriage are futile, representing the struggle by the victim to escape rape. By experiencing the same pain of denial of free will, the perpetrator is taught to appreciate the right of all to make choices on their bodies.</a:t>
            </a:r>
          </a:p>
        </p:txBody>
      </p:sp>
      <p:sp>
        <p:nvSpPr>
          <p:cNvPr id="4" name="Slide Number Placeholder 3"/>
          <p:cNvSpPr>
            <a:spLocks noGrp="1"/>
          </p:cNvSpPr>
          <p:nvPr>
            <p:ph type="sldNum" sz="quarter" idx="5"/>
          </p:nvPr>
        </p:nvSpPr>
        <p:spPr/>
        <p:txBody>
          <a:bodyPr/>
          <a:lstStyle/>
          <a:p>
            <a:fld id="{E9A82326-AE34-4FAC-B68A-F19685B3B261}" type="slidenum">
              <a:rPr lang="en-US" smtClean="0"/>
              <a:t>6</a:t>
            </a:fld>
            <a:endParaRPr lang="en-US"/>
          </a:p>
        </p:txBody>
      </p:sp>
    </p:spTree>
    <p:extLst>
      <p:ext uri="{BB962C8B-B14F-4D97-AF65-F5344CB8AC3E}">
        <p14:creationId xmlns:p14="http://schemas.microsoft.com/office/powerpoint/2010/main" val="868005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text portrays rapists as people of authority and power. They are those who consider themselves powerful and untouchable. The victims, on the other hand, are portrayed as weak and defenseless against the powerful perpetrator. The weakness ad strength variation between victim and perpetrator is justified by the struggle by the victim to go free, without any success. However, the writer also proves the strength of victims when they unite. For instance, the story of Isabella Gronowessone and her two daughters, who captured a rapist and cut off his testicles, demonstrates how women can work together to find justice for fellow women defiled by men.</a:t>
            </a:r>
          </a:p>
        </p:txBody>
      </p:sp>
      <p:sp>
        <p:nvSpPr>
          <p:cNvPr id="4" name="Slide Number Placeholder 3"/>
          <p:cNvSpPr>
            <a:spLocks noGrp="1"/>
          </p:cNvSpPr>
          <p:nvPr>
            <p:ph type="sldNum" sz="quarter" idx="5"/>
          </p:nvPr>
        </p:nvSpPr>
        <p:spPr/>
        <p:txBody>
          <a:bodyPr/>
          <a:lstStyle/>
          <a:p>
            <a:fld id="{E9A82326-AE34-4FAC-B68A-F19685B3B261}" type="slidenum">
              <a:rPr lang="en-US" smtClean="0"/>
              <a:t>7</a:t>
            </a:fld>
            <a:endParaRPr lang="en-US"/>
          </a:p>
        </p:txBody>
      </p:sp>
    </p:spTree>
    <p:extLst>
      <p:ext uri="{BB962C8B-B14F-4D97-AF65-F5344CB8AC3E}">
        <p14:creationId xmlns:p14="http://schemas.microsoft.com/office/powerpoint/2010/main" val="2169141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text displays the picture of rape as a common phenomenon in the present justice system and the struggle by victims to get justice. The concept of rape is represented in medieval songs, poetry, books, and the Bible. In fact, the Bible’s definition of real rape is questionable as it considers rape done in public areas as lesser offenses. The author argues that there is a need for people to recognize other forms of rape that may involve intoxication and incapacitation. Identification of such forms of rape would lead to the identification and solution of cases that would have otherwise gone unnoticed.</a:t>
            </a:r>
          </a:p>
        </p:txBody>
      </p:sp>
      <p:sp>
        <p:nvSpPr>
          <p:cNvPr id="4" name="Slide Number Placeholder 3"/>
          <p:cNvSpPr>
            <a:spLocks noGrp="1"/>
          </p:cNvSpPr>
          <p:nvPr>
            <p:ph type="sldNum" sz="quarter" idx="5"/>
          </p:nvPr>
        </p:nvSpPr>
        <p:spPr/>
        <p:txBody>
          <a:bodyPr/>
          <a:lstStyle/>
          <a:p>
            <a:fld id="{E9A82326-AE34-4FAC-B68A-F19685B3B261}" type="slidenum">
              <a:rPr lang="en-US" smtClean="0"/>
              <a:t>8</a:t>
            </a:fld>
            <a:endParaRPr lang="en-US"/>
          </a:p>
        </p:txBody>
      </p:sp>
    </p:spTree>
    <p:extLst>
      <p:ext uri="{BB962C8B-B14F-4D97-AF65-F5344CB8AC3E}">
        <p14:creationId xmlns:p14="http://schemas.microsoft.com/office/powerpoint/2010/main" val="498004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drive by Chaucer for the reader to sympathize with the perpetrator and not the victim shows how perpetrators are let loose through an appeal for sympathy. Chaucer’s text describes the night’s plight in a way that makes the reader sympathize with him. However, the victim is silenced and is not heard again from the trial to the end of the book. This shows how society is contributing to the increase in rape cases by tolerating perpetrators and sidelining victims. Harris argues that rape justice systems should empathize with victims by ensuring concentration is not shifted to the perpetrator.</a:t>
            </a:r>
          </a:p>
        </p:txBody>
      </p:sp>
      <p:sp>
        <p:nvSpPr>
          <p:cNvPr id="4" name="Slide Number Placeholder 3"/>
          <p:cNvSpPr>
            <a:spLocks noGrp="1"/>
          </p:cNvSpPr>
          <p:nvPr>
            <p:ph type="sldNum" sz="quarter" idx="5"/>
          </p:nvPr>
        </p:nvSpPr>
        <p:spPr/>
        <p:txBody>
          <a:bodyPr/>
          <a:lstStyle/>
          <a:p>
            <a:fld id="{E9A82326-AE34-4FAC-B68A-F19685B3B261}" type="slidenum">
              <a:rPr lang="en-US" smtClean="0"/>
              <a:t>9</a:t>
            </a:fld>
            <a:endParaRPr lang="en-US"/>
          </a:p>
        </p:txBody>
      </p:sp>
    </p:spTree>
    <p:extLst>
      <p:ext uri="{BB962C8B-B14F-4D97-AF65-F5344CB8AC3E}">
        <p14:creationId xmlns:p14="http://schemas.microsoft.com/office/powerpoint/2010/main" val="1929797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author proposes the need for people to develop effective means of dealing with rape cases to ensure justice for the victims. The silencing of the victim, and the promotion of the perpetrator into a happy marriage, signifies the gap present in the justice system. Despite their actions, most men, even in present society, often get away with rape crimes. The development of mechanisms to track and make perpetrators liable for their actions would help in reducing rape. Though other forms of justice like marriage and compensation still exist, they are considered inadequate in ridding victims of the pain of defilement.</a:t>
            </a:r>
          </a:p>
        </p:txBody>
      </p:sp>
      <p:sp>
        <p:nvSpPr>
          <p:cNvPr id="4" name="Slide Number Placeholder 3"/>
          <p:cNvSpPr>
            <a:spLocks noGrp="1"/>
          </p:cNvSpPr>
          <p:nvPr>
            <p:ph type="sldNum" sz="quarter" idx="5"/>
          </p:nvPr>
        </p:nvSpPr>
        <p:spPr/>
        <p:txBody>
          <a:bodyPr/>
          <a:lstStyle/>
          <a:p>
            <a:fld id="{E9A82326-AE34-4FAC-B68A-F19685B3B261}" type="slidenum">
              <a:rPr lang="en-US" smtClean="0"/>
              <a:t>10</a:t>
            </a:fld>
            <a:endParaRPr lang="en-US"/>
          </a:p>
        </p:txBody>
      </p:sp>
    </p:spTree>
    <p:extLst>
      <p:ext uri="{BB962C8B-B14F-4D97-AF65-F5344CB8AC3E}">
        <p14:creationId xmlns:p14="http://schemas.microsoft.com/office/powerpoint/2010/main" val="20545656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6811A36-A67A-4C1F-8983-CE690D74728F}" type="datetimeFigureOut">
              <a:rPr lang="en-US" smtClean="0"/>
              <a:t>10/16/2021</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806438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811A36-A67A-4C1F-8983-CE690D74728F}"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331403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811A36-A67A-4C1F-8983-CE690D74728F}"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798159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811A36-A67A-4C1F-8983-CE690D74728F}" type="datetimeFigureOut">
              <a:rPr lang="en-US" smtClean="0"/>
              <a:t>10/16/2021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3601484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811A36-A67A-4C1F-8983-CE690D74728F}" type="datetimeFigureOut">
              <a:rPr lang="en-US" smtClean="0"/>
              <a:t>10/16/2021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418857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811A36-A67A-4C1F-8983-CE690D74728F}" type="datetimeFigureOut">
              <a:rPr lang="en-US" smtClean="0"/>
              <a:t>10/16/2021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1228444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811A36-A67A-4C1F-8983-CE690D74728F}" type="datetimeFigureOut">
              <a:rPr lang="en-US" smtClean="0"/>
              <a:t>10/16/2021</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2757148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811A36-A67A-4C1F-8983-CE690D74728F}" type="datetimeFigureOut">
              <a:rPr lang="en-US" smtClean="0"/>
              <a:t>10/16/2021</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3027713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811A36-A67A-4C1F-8983-CE690D74728F}" type="datetimeFigureOut">
              <a:rPr lang="en-US" smtClean="0"/>
              <a:t>10/16/2021</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2418574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811A36-A67A-4C1F-8983-CE690D74728F}" type="datetimeFigureOut">
              <a:rPr lang="en-US" smtClean="0"/>
              <a:t>10/16/2021</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4104379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6811A36-A67A-4C1F-8983-CE690D74728F}"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5220045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6811A36-A67A-4C1F-8983-CE690D74728F}"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81829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811A36-A67A-4C1F-8983-CE690D74728F}"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6164346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6811A36-A67A-4C1F-8983-CE690D74728F}" type="datetimeFigureOut">
              <a:rPr lang="en-US" smtClean="0"/>
              <a:t>10/16/2021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3251658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6811A36-A67A-4C1F-8983-CE690D74728F}" type="datetimeFigureOut">
              <a:rPr lang="en-US" smtClean="0"/>
              <a:t>10/16/2021</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24783173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6811A36-A67A-4C1F-8983-CE690D74728F}"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36653426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6811A36-A67A-4C1F-8983-CE690D74728F}" type="datetimeFigureOut">
              <a:rPr lang="en-US" smtClean="0"/>
              <a:t>10/16/2021</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9BE4830B-A93C-42BA-A922-65828AFC8110}" type="slidenum">
              <a:rPr lang="en-US" smtClean="0"/>
              <a:t>‹#›</a:t>
            </a:fld>
            <a:endParaRPr lang="en-US"/>
          </a:p>
        </p:txBody>
      </p:sp>
    </p:spTree>
    <p:extLst>
      <p:ext uri="{BB962C8B-B14F-4D97-AF65-F5344CB8AC3E}">
        <p14:creationId xmlns:p14="http://schemas.microsoft.com/office/powerpoint/2010/main" val="2610807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6811A36-A67A-4C1F-8983-CE690D74728F}" type="datetimeFigureOut">
              <a:rPr lang="en-US" smtClean="0"/>
              <a:t>10/16/2021</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9BE4830B-A93C-42BA-A922-65828AFC8110}" type="slidenum">
              <a:rPr lang="en-US" smtClean="0"/>
              <a:t>‹#›</a:t>
            </a:fld>
            <a:endParaRPr lang="en-US"/>
          </a:p>
        </p:txBody>
      </p:sp>
    </p:spTree>
    <p:extLst>
      <p:ext uri="{BB962C8B-B14F-4D97-AF65-F5344CB8AC3E}">
        <p14:creationId xmlns:p14="http://schemas.microsoft.com/office/powerpoint/2010/main" val="1950352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F0C865-895B-4A45-81CE-7B4E3E6788D3}"/>
              </a:ext>
            </a:extLst>
          </p:cNvPr>
          <p:cNvSpPr txBox="1"/>
          <p:nvPr/>
        </p:nvSpPr>
        <p:spPr>
          <a:xfrm>
            <a:off x="3046912" y="3244334"/>
            <a:ext cx="6093822" cy="369332"/>
          </a:xfrm>
          <a:prstGeom prst="rect">
            <a:avLst/>
          </a:prstGeom>
          <a:noFill/>
        </p:spPr>
        <p:txBody>
          <a:bodyPr wrap="square">
            <a:spAutoFit/>
          </a:bodyPr>
          <a:lstStyle/>
          <a:p>
            <a:r>
              <a:rPr lang="en-US" dirty="0">
                <a:solidFill>
                  <a:srgbClr val="FF0000"/>
                </a:solidFill>
                <a:latin typeface="Times New Roman" panose="02020603050405020304" pitchFamily="18" charset="0"/>
                <a:cs typeface="Times New Roman" panose="02020603050405020304" pitchFamily="18" charset="0"/>
              </a:rPr>
              <a:t>Rape and Justice in the Wife of Bath’s Tale by Carissa M. Harris</a:t>
            </a:r>
          </a:p>
        </p:txBody>
      </p:sp>
    </p:spTree>
    <p:extLst>
      <p:ext uri="{BB962C8B-B14F-4D97-AF65-F5344CB8AC3E}">
        <p14:creationId xmlns:p14="http://schemas.microsoft.com/office/powerpoint/2010/main" val="4181206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F38E73-7052-4994-8FD8-4B94F8B149CC}"/>
              </a:ext>
            </a:extLst>
          </p:cNvPr>
          <p:cNvSpPr txBox="1"/>
          <p:nvPr/>
        </p:nvSpPr>
        <p:spPr>
          <a:xfrm>
            <a:off x="3046912" y="1136469"/>
            <a:ext cx="4594859" cy="4829207"/>
          </a:xfrm>
          <a:prstGeom prst="rect">
            <a:avLst/>
          </a:prstGeom>
          <a:noFill/>
        </p:spPr>
        <p:txBody>
          <a:bodyPr wrap="square">
            <a:spAutoFit/>
          </a:bodyPr>
          <a:lstStyle/>
          <a:p>
            <a:pPr algn="ctr">
              <a:lnSpc>
                <a:spcPct val="200000"/>
              </a:lnSpc>
            </a:pPr>
            <a:r>
              <a:rPr lang="fr-FR" sz="4000" dirty="0">
                <a:solidFill>
                  <a:srgbClr val="FF0000"/>
                </a:solidFill>
                <a:latin typeface="Times New Roman" panose="02020603050405020304" pitchFamily="18" charset="0"/>
                <a:cs typeface="Times New Roman" panose="02020603050405020304" pitchFamily="18" charset="0"/>
              </a:rPr>
              <a:t>Institution Affiliation</a:t>
            </a:r>
          </a:p>
          <a:p>
            <a:pPr algn="ctr">
              <a:lnSpc>
                <a:spcPct val="200000"/>
              </a:lnSpc>
            </a:pPr>
            <a:r>
              <a:rPr lang="fr-FR" sz="4000" dirty="0">
                <a:solidFill>
                  <a:srgbClr val="FF0000"/>
                </a:solidFill>
                <a:latin typeface="Times New Roman" panose="02020603050405020304" pitchFamily="18" charset="0"/>
                <a:cs typeface="Times New Roman" panose="02020603050405020304" pitchFamily="18" charset="0"/>
              </a:rPr>
              <a:t>Profesor’s Name</a:t>
            </a:r>
          </a:p>
          <a:p>
            <a:pPr algn="ctr">
              <a:lnSpc>
                <a:spcPct val="200000"/>
              </a:lnSpc>
            </a:pPr>
            <a:r>
              <a:rPr lang="fr-FR" sz="4000" dirty="0">
                <a:solidFill>
                  <a:srgbClr val="FF0000"/>
                </a:solidFill>
                <a:latin typeface="Times New Roman" panose="02020603050405020304" pitchFamily="18" charset="0"/>
                <a:cs typeface="Times New Roman" panose="02020603050405020304" pitchFamily="18" charset="0"/>
              </a:rPr>
              <a:t>Student’s Name</a:t>
            </a:r>
          </a:p>
          <a:p>
            <a:pPr algn="ctr">
              <a:lnSpc>
                <a:spcPct val="200000"/>
              </a:lnSpc>
            </a:pPr>
            <a:r>
              <a:rPr lang="fr-FR" sz="4000" dirty="0">
                <a:solidFill>
                  <a:srgbClr val="FF0000"/>
                </a:solidFill>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2010754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0DB44-BC47-4B7B-9967-82EB856B4A6E}"/>
              </a:ext>
            </a:extLst>
          </p:cNvPr>
          <p:cNvSpPr>
            <a:spLocks noGrp="1"/>
          </p:cNvSpPr>
          <p:nvPr>
            <p:ph type="title"/>
          </p:nvPr>
        </p:nvSpPr>
        <p:spPr/>
        <p:txBody>
          <a:bodyPr/>
          <a:lstStyle/>
          <a:p>
            <a:r>
              <a:rPr lang="en-US" dirty="0">
                <a:solidFill>
                  <a:srgbClr val="FF0000"/>
                </a:solidFill>
                <a:latin typeface="Times New Roman" panose="02020603050405020304" pitchFamily="18" charset="0"/>
                <a:cs typeface="Times New Roman" panose="02020603050405020304" pitchFamily="18" charset="0"/>
              </a:rPr>
              <a:t>Rape and Justice in the Wife of Bath’s Tale by Carissa M. Harris</a:t>
            </a:r>
          </a:p>
        </p:txBody>
      </p:sp>
      <p:sp>
        <p:nvSpPr>
          <p:cNvPr id="3" name="Content Placeholder 2">
            <a:extLst>
              <a:ext uri="{FF2B5EF4-FFF2-40B4-BE49-F238E27FC236}">
                <a16:creationId xmlns:a16="http://schemas.microsoft.com/office/drawing/2014/main" id="{712E8B09-8EBA-4E3A-BBF9-D83E6B4616E7}"/>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Harris raises the question of atonement by rapists. She presents the question of who should be responsible for punishing rape perpetrators for justice to be achieved. </a:t>
            </a:r>
          </a:p>
          <a:p>
            <a:r>
              <a:rPr lang="en-US" dirty="0">
                <a:latin typeface="Times New Roman" panose="02020603050405020304" pitchFamily="18" charset="0"/>
                <a:cs typeface="Times New Roman" panose="02020603050405020304" pitchFamily="18" charset="0"/>
              </a:rPr>
              <a:t>Her arguments are based on the forms of rape justice used in the medieval period, especially as depicted in Chaucer’s “Wife of Bath’s Tale.” </a:t>
            </a:r>
          </a:p>
          <a:p>
            <a:r>
              <a:rPr lang="en-US" dirty="0">
                <a:latin typeface="Times New Roman" panose="02020603050405020304" pitchFamily="18" charset="0"/>
                <a:cs typeface="Times New Roman" panose="02020603050405020304" pitchFamily="18" charset="0"/>
              </a:rPr>
              <a:t>She uses the Bible in an attempt to define real rape. She wonders whether giving perpetrators of rape a second chance in life as in “Wife of Bath’s Tale” serves as justice enough for the victims.</a:t>
            </a:r>
          </a:p>
          <a:p>
            <a:r>
              <a:rPr lang="en-US" dirty="0">
                <a:latin typeface="Times New Roman" panose="02020603050405020304" pitchFamily="18" charset="0"/>
                <a:cs typeface="Times New Roman" panose="02020603050405020304" pitchFamily="18" charset="0"/>
              </a:rPr>
              <a:t> In her analysis, she reveals three non-exhaustive ways through which rape perpetrators can atone for their sins:</a:t>
            </a:r>
          </a:p>
        </p:txBody>
      </p:sp>
    </p:spTree>
    <p:extLst>
      <p:ext uri="{BB962C8B-B14F-4D97-AF65-F5344CB8AC3E}">
        <p14:creationId xmlns:p14="http://schemas.microsoft.com/office/powerpoint/2010/main" val="3319234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F66F-25F5-4751-B94D-4782E49A026F}"/>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Beheading</a:t>
            </a:r>
          </a:p>
        </p:txBody>
      </p:sp>
      <p:sp>
        <p:nvSpPr>
          <p:cNvPr id="3" name="Content Placeholder 2">
            <a:extLst>
              <a:ext uri="{FF2B5EF4-FFF2-40B4-BE49-F238E27FC236}">
                <a16:creationId xmlns:a16="http://schemas.microsoft.com/office/drawing/2014/main" id="{A14DA83B-ED76-48EE-8793-5975708F0ECA}"/>
              </a:ext>
            </a:extLst>
          </p:cNvPr>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This is the punishment that was meant for rapists during medieval times. </a:t>
            </a:r>
          </a:p>
          <a:p>
            <a:r>
              <a:rPr lang="en-US" dirty="0">
                <a:latin typeface="Times New Roman" panose="02020603050405020304" pitchFamily="18" charset="0"/>
                <a:cs typeface="Times New Roman" panose="02020603050405020304" pitchFamily="18" charset="0"/>
              </a:rPr>
              <a:t>The refusal by the queen to behead the knight paves the way for another form of justice for rapists. </a:t>
            </a:r>
          </a:p>
          <a:p>
            <a:r>
              <a:rPr lang="en-US" dirty="0">
                <a:latin typeface="Times New Roman" panose="02020603050405020304" pitchFamily="18" charset="0"/>
                <a:cs typeface="Times New Roman" panose="02020603050405020304" pitchFamily="18" charset="0"/>
              </a:rPr>
              <a:t>This was considered justice, with the head of state as the punisher. </a:t>
            </a:r>
          </a:p>
          <a:p>
            <a:r>
              <a:rPr lang="en-US" dirty="0">
                <a:latin typeface="Times New Roman" panose="02020603050405020304" pitchFamily="18" charset="0"/>
                <a:cs typeface="Times New Roman" panose="02020603050405020304" pitchFamily="18" charset="0"/>
              </a:rPr>
              <a:t>To present the plight of women in this form of justice, Harris explores how a rape trial was initiated. </a:t>
            </a:r>
          </a:p>
          <a:p>
            <a:r>
              <a:rPr lang="en-US" dirty="0">
                <a:latin typeface="Times New Roman" panose="02020603050405020304" pitchFamily="18" charset="0"/>
                <a:cs typeface="Times New Roman" panose="02020603050405020304" pitchFamily="18" charset="0"/>
              </a:rPr>
              <a:t>The victim had to clamor after her rape to notify others of the incident.</a:t>
            </a:r>
          </a:p>
          <a:p>
            <a:r>
              <a:rPr lang="en-US" dirty="0">
                <a:latin typeface="Times New Roman" panose="02020603050405020304" pitchFamily="18" charset="0"/>
                <a:cs typeface="Times New Roman" panose="02020603050405020304" pitchFamily="18" charset="0"/>
              </a:rPr>
              <a:t> This shows the gap in this form of justice, as the trial of the perpetrator depended greatly on the ability of the victim to scream.</a:t>
            </a:r>
          </a:p>
          <a:p>
            <a:r>
              <a:rPr lang="en-US" dirty="0">
                <a:latin typeface="Times New Roman" panose="02020603050405020304" pitchFamily="18" charset="0"/>
                <a:cs typeface="Times New Roman" panose="02020603050405020304" pitchFamily="18" charset="0"/>
              </a:rPr>
              <a:t> This demonstrates that there are rape cases that would go unheard because the victim’s cries were not loud enough.</a:t>
            </a:r>
          </a:p>
        </p:txBody>
      </p:sp>
    </p:spTree>
    <p:extLst>
      <p:ext uri="{BB962C8B-B14F-4D97-AF65-F5344CB8AC3E}">
        <p14:creationId xmlns:p14="http://schemas.microsoft.com/office/powerpoint/2010/main" val="2947347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C6F52-D50E-48D9-8B92-4FCE015DCB62}"/>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Perpetrator education</a:t>
            </a:r>
          </a:p>
        </p:txBody>
      </p:sp>
      <p:sp>
        <p:nvSpPr>
          <p:cNvPr id="3" name="Content Placeholder 2">
            <a:extLst>
              <a:ext uri="{FF2B5EF4-FFF2-40B4-BE49-F238E27FC236}">
                <a16:creationId xmlns:a16="http://schemas.microsoft.com/office/drawing/2014/main" id="{39BDB678-AF83-4489-B50B-F3423DCFBD3E}"/>
              </a:ext>
            </a:extLst>
          </p:cNvPr>
          <p:cNvSpPr>
            <a:spLocks noGrp="1"/>
          </p:cNvSpPr>
          <p:nvPr>
            <p:ph idx="1"/>
          </p:nvPr>
        </p:nvSpPr>
        <p:spPr/>
        <p:txBody>
          <a:bodyPr>
            <a:normAutofit/>
          </a:bodyPr>
          <a:lstStyle/>
          <a:p>
            <a:pPr marL="0" indent="0">
              <a:buNone/>
            </a:pPr>
            <a:r>
              <a:rPr lang="en-US" dirty="0">
                <a:latin typeface="Times New Roman" panose="02020603050405020304" pitchFamily="18" charset="0"/>
                <a:cs typeface="Times New Roman" panose="02020603050405020304" pitchFamily="18" charset="0"/>
              </a:rPr>
              <a:t>Harris argues that this is the form of justice employed in Chaucer’s story because it might reflect his struggle with a rape case.</a:t>
            </a:r>
          </a:p>
          <a:p>
            <a:pPr marL="0" indent="0">
              <a:buNone/>
            </a:pPr>
            <a:r>
              <a:rPr lang="en-US" dirty="0">
                <a:latin typeface="Times New Roman" panose="02020603050405020304" pitchFamily="18" charset="0"/>
                <a:cs typeface="Times New Roman" panose="02020603050405020304" pitchFamily="18" charset="0"/>
              </a:rPr>
              <a:t> Instead of predestined death by beheading, Chaucer uses education as a way of giving the perpetrator a second chance to live.</a:t>
            </a:r>
          </a:p>
          <a:p>
            <a:pPr marL="0" indent="0">
              <a:buNone/>
            </a:pPr>
            <a:r>
              <a:rPr lang="en-US" dirty="0">
                <a:latin typeface="Times New Roman" panose="02020603050405020304" pitchFamily="18" charset="0"/>
                <a:cs typeface="Times New Roman" panose="02020603050405020304" pitchFamily="18" charset="0"/>
              </a:rPr>
              <a:t> The night is allowed to find out what women desire most to save his head. </a:t>
            </a:r>
          </a:p>
          <a:p>
            <a:pPr marL="0" indent="0">
              <a:buNone/>
            </a:pPr>
            <a:r>
              <a:rPr lang="en-US" dirty="0">
                <a:latin typeface="Times New Roman" panose="02020603050405020304" pitchFamily="18" charset="0"/>
                <a:cs typeface="Times New Roman" panose="02020603050405020304" pitchFamily="18" charset="0"/>
              </a:rPr>
              <a:t>This gives the perpetrator a chance to learn from those he has offended by seeking their counsel. </a:t>
            </a:r>
          </a:p>
          <a:p>
            <a:pPr marL="0" indent="0">
              <a:buNone/>
            </a:pPr>
            <a:r>
              <a:rPr lang="en-US" dirty="0">
                <a:latin typeface="Times New Roman" panose="02020603050405020304" pitchFamily="18" charset="0"/>
                <a:cs typeface="Times New Roman" panose="02020603050405020304" pitchFamily="18" charset="0"/>
              </a:rPr>
              <a:t>This punishment introduces guilt in the perpetrator as he views the willingness to help by the same people to whom he brought to shame by defilement.</a:t>
            </a:r>
          </a:p>
        </p:txBody>
      </p:sp>
    </p:spTree>
    <p:extLst>
      <p:ext uri="{BB962C8B-B14F-4D97-AF65-F5344CB8AC3E}">
        <p14:creationId xmlns:p14="http://schemas.microsoft.com/office/powerpoint/2010/main" val="3953853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DA810-3878-4137-A8BA-819E2FF92F68}"/>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Reprisal</a:t>
            </a:r>
          </a:p>
        </p:txBody>
      </p:sp>
      <p:sp>
        <p:nvSpPr>
          <p:cNvPr id="3" name="Content Placeholder 2">
            <a:extLst>
              <a:ext uri="{FF2B5EF4-FFF2-40B4-BE49-F238E27FC236}">
                <a16:creationId xmlns:a16="http://schemas.microsoft.com/office/drawing/2014/main" id="{2A092DE3-07D1-4021-BA45-176640C8BB8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text presents this as revenge, making the perpetrator feel the same way the victim felt after being raped. In this case, the concept of choice is eliminated for the perpetrator the same way he did not allow the victim to make a choice on who she submits her body. </a:t>
            </a:r>
          </a:p>
          <a:p>
            <a:r>
              <a:rPr lang="en-US" dirty="0">
                <a:latin typeface="Times New Roman" panose="02020603050405020304" pitchFamily="18" charset="0"/>
                <a:cs typeface="Times New Roman" panose="02020603050405020304" pitchFamily="18" charset="0"/>
              </a:rPr>
              <a:t>The knight is forced to marry the ugly older woman just as he forced himself on the maiden. </a:t>
            </a:r>
          </a:p>
          <a:p>
            <a:r>
              <a:rPr lang="en-US" dirty="0">
                <a:latin typeface="Times New Roman" panose="02020603050405020304" pitchFamily="18" charset="0"/>
                <a:cs typeface="Times New Roman" panose="02020603050405020304" pitchFamily="18" charset="0"/>
              </a:rPr>
              <a:t>Additionally, all his attempts to escape the marriage are futile, representing the struggle by the victim to escape rape.</a:t>
            </a:r>
          </a:p>
          <a:p>
            <a:r>
              <a:rPr lang="en-US" dirty="0">
                <a:latin typeface="Times New Roman" panose="02020603050405020304" pitchFamily="18" charset="0"/>
                <a:cs typeface="Times New Roman" panose="02020603050405020304" pitchFamily="18" charset="0"/>
              </a:rPr>
              <a:t> By experiencing the same pain of denial of free will, the perpetrator is taught to appreciate the right of all to make choices on their bodies.</a:t>
            </a:r>
          </a:p>
        </p:txBody>
      </p:sp>
    </p:spTree>
    <p:extLst>
      <p:ext uri="{BB962C8B-B14F-4D97-AF65-F5344CB8AC3E}">
        <p14:creationId xmlns:p14="http://schemas.microsoft.com/office/powerpoint/2010/main" val="25653443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F3999-8EEF-4DA0-9E23-5AEA0280B660}"/>
              </a:ext>
            </a:extLst>
          </p:cNvPr>
          <p:cNvSpPr>
            <a:spLocks noGrp="1"/>
          </p:cNvSpPr>
          <p:nvPr>
            <p:ph type="title"/>
          </p:nvPr>
        </p:nvSpPr>
        <p:spPr/>
        <p:txBody>
          <a:bodyPr/>
          <a:lstStyle/>
          <a:p>
            <a:pPr algn="ctr"/>
            <a:r>
              <a:rPr lang="en-US" dirty="0">
                <a:solidFill>
                  <a:srgbClr val="FF0000"/>
                </a:solidFill>
              </a:rPr>
              <a:t>Cont..</a:t>
            </a:r>
          </a:p>
        </p:txBody>
      </p:sp>
      <p:sp>
        <p:nvSpPr>
          <p:cNvPr id="3" name="Content Placeholder 2">
            <a:extLst>
              <a:ext uri="{FF2B5EF4-FFF2-40B4-BE49-F238E27FC236}">
                <a16:creationId xmlns:a16="http://schemas.microsoft.com/office/drawing/2014/main" id="{D8DC75A4-8EE5-4E29-8133-12BDB667BCE3}"/>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The text portrays rapists as people of authority and power. </a:t>
            </a:r>
          </a:p>
          <a:p>
            <a:r>
              <a:rPr lang="en-US" dirty="0">
                <a:latin typeface="Times New Roman" panose="02020603050405020304" pitchFamily="18" charset="0"/>
                <a:cs typeface="Times New Roman" panose="02020603050405020304" pitchFamily="18" charset="0"/>
              </a:rPr>
              <a:t>They are those who consider themselves powerful and untouchable.</a:t>
            </a:r>
          </a:p>
          <a:p>
            <a:r>
              <a:rPr lang="en-US" dirty="0">
                <a:latin typeface="Times New Roman" panose="02020603050405020304" pitchFamily="18" charset="0"/>
                <a:cs typeface="Times New Roman" panose="02020603050405020304" pitchFamily="18" charset="0"/>
              </a:rPr>
              <a:t> The victims, on the other hand, are portrayed as weak and defenseless against the powerful perpetrator. </a:t>
            </a:r>
          </a:p>
          <a:p>
            <a:r>
              <a:rPr lang="en-US" dirty="0">
                <a:latin typeface="Times New Roman" panose="02020603050405020304" pitchFamily="18" charset="0"/>
                <a:cs typeface="Times New Roman" panose="02020603050405020304" pitchFamily="18" charset="0"/>
              </a:rPr>
              <a:t>The weakness ad strength variation between victim and perpetrator is justified by the struggle by the victim to go free, without any success.</a:t>
            </a:r>
          </a:p>
          <a:p>
            <a:r>
              <a:rPr lang="en-US" dirty="0">
                <a:latin typeface="Times New Roman" panose="02020603050405020304" pitchFamily="18" charset="0"/>
                <a:cs typeface="Times New Roman" panose="02020603050405020304" pitchFamily="18" charset="0"/>
              </a:rPr>
              <a:t> However, the writer also proves the strength of victims when they unite. </a:t>
            </a:r>
          </a:p>
          <a:p>
            <a:r>
              <a:rPr lang="en-US" dirty="0">
                <a:latin typeface="Times New Roman" panose="02020603050405020304" pitchFamily="18" charset="0"/>
                <a:cs typeface="Times New Roman" panose="02020603050405020304" pitchFamily="18" charset="0"/>
              </a:rPr>
              <a:t>For instance, the story of Isabella Gronowessone and her two daughters, who captured a rapist and cut off his testicles, demonstrates how women can work together to find justice for fellow women defiled by men.</a:t>
            </a:r>
          </a:p>
        </p:txBody>
      </p:sp>
    </p:spTree>
    <p:extLst>
      <p:ext uri="{BB962C8B-B14F-4D97-AF65-F5344CB8AC3E}">
        <p14:creationId xmlns:p14="http://schemas.microsoft.com/office/powerpoint/2010/main" val="2718876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F8EFE-96D9-4B48-B56C-87923E0366A4}"/>
              </a:ext>
            </a:extLst>
          </p:cNvPr>
          <p:cNvSpPr>
            <a:spLocks noGrp="1"/>
          </p:cNvSpPr>
          <p:nvPr>
            <p:ph type="title"/>
          </p:nvPr>
        </p:nvSpPr>
        <p:spPr/>
        <p:txBody>
          <a:bodyPr/>
          <a:lstStyle/>
          <a:p>
            <a:pPr algn="ctr"/>
            <a:r>
              <a:rPr lang="en-US" dirty="0">
                <a:solidFill>
                  <a:srgbClr val="FF0000"/>
                </a:solidFill>
              </a:rPr>
              <a:t>Cont..</a:t>
            </a:r>
          </a:p>
        </p:txBody>
      </p:sp>
      <p:sp>
        <p:nvSpPr>
          <p:cNvPr id="3" name="Content Placeholder 2">
            <a:extLst>
              <a:ext uri="{FF2B5EF4-FFF2-40B4-BE49-F238E27FC236}">
                <a16:creationId xmlns:a16="http://schemas.microsoft.com/office/drawing/2014/main" id="{0082CAD6-EEC0-4306-8367-802A926B6411}"/>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text displays the picture of rape as a common phenomenon in the present justice system and the struggle by victims to get justice.</a:t>
            </a:r>
          </a:p>
          <a:p>
            <a:r>
              <a:rPr lang="en-US" dirty="0">
                <a:latin typeface="Times New Roman" panose="02020603050405020304" pitchFamily="18" charset="0"/>
                <a:cs typeface="Times New Roman" panose="02020603050405020304" pitchFamily="18" charset="0"/>
              </a:rPr>
              <a:t> The concept of rape is represented in medieval songs, poetry, books, and the Bible. </a:t>
            </a:r>
          </a:p>
          <a:p>
            <a:r>
              <a:rPr lang="en-US" dirty="0">
                <a:latin typeface="Times New Roman" panose="02020603050405020304" pitchFamily="18" charset="0"/>
                <a:cs typeface="Times New Roman" panose="02020603050405020304" pitchFamily="18" charset="0"/>
              </a:rPr>
              <a:t>In fact, the Bible’s definition of real rape is questionable as it considers rape done in public areas as lesser offenses. </a:t>
            </a:r>
          </a:p>
          <a:p>
            <a:r>
              <a:rPr lang="en-US" dirty="0">
                <a:latin typeface="Times New Roman" panose="02020603050405020304" pitchFamily="18" charset="0"/>
                <a:cs typeface="Times New Roman" panose="02020603050405020304" pitchFamily="18" charset="0"/>
              </a:rPr>
              <a:t>The author argues that there is a need for people to recognize other forms of rape that may involve intoxication and incapacitation.</a:t>
            </a:r>
          </a:p>
          <a:p>
            <a:r>
              <a:rPr lang="en-US" dirty="0">
                <a:latin typeface="Times New Roman" panose="02020603050405020304" pitchFamily="18" charset="0"/>
                <a:cs typeface="Times New Roman" panose="02020603050405020304" pitchFamily="18" charset="0"/>
              </a:rPr>
              <a:t> Identification of such forms of rape would lead to the identification and solution of cases that would have otherwise gone unnoticed.</a:t>
            </a:r>
          </a:p>
        </p:txBody>
      </p:sp>
    </p:spTree>
    <p:extLst>
      <p:ext uri="{BB962C8B-B14F-4D97-AF65-F5344CB8AC3E}">
        <p14:creationId xmlns:p14="http://schemas.microsoft.com/office/powerpoint/2010/main" val="3244583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92C98-ADF6-411C-A1DF-5BAD68B27D61}"/>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Cont..</a:t>
            </a:r>
          </a:p>
        </p:txBody>
      </p:sp>
      <p:sp>
        <p:nvSpPr>
          <p:cNvPr id="3" name="Content Placeholder 2">
            <a:extLst>
              <a:ext uri="{FF2B5EF4-FFF2-40B4-BE49-F238E27FC236}">
                <a16:creationId xmlns:a16="http://schemas.microsoft.com/office/drawing/2014/main" id="{84173FF5-47F8-477E-97DF-6EF25D389965}"/>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drive by Chaucer for the reader to sympathize with the perpetrator and not the victim shows how perpetrators are let loose through an appeal for sympathy.</a:t>
            </a:r>
          </a:p>
          <a:p>
            <a:r>
              <a:rPr lang="en-US" dirty="0">
                <a:latin typeface="Times New Roman" panose="02020603050405020304" pitchFamily="18" charset="0"/>
                <a:cs typeface="Times New Roman" panose="02020603050405020304" pitchFamily="18" charset="0"/>
              </a:rPr>
              <a:t> Chaucer’s text describes the night’s plight in a way that makes the reader sympathize with him. </a:t>
            </a:r>
          </a:p>
          <a:p>
            <a:r>
              <a:rPr lang="en-US" dirty="0">
                <a:latin typeface="Times New Roman" panose="02020603050405020304" pitchFamily="18" charset="0"/>
                <a:cs typeface="Times New Roman" panose="02020603050405020304" pitchFamily="18" charset="0"/>
              </a:rPr>
              <a:t>However, the victim is silenced and is not heard again from the trial to the end of the book. </a:t>
            </a:r>
          </a:p>
          <a:p>
            <a:r>
              <a:rPr lang="en-US" dirty="0">
                <a:latin typeface="Times New Roman" panose="02020603050405020304" pitchFamily="18" charset="0"/>
                <a:cs typeface="Times New Roman" panose="02020603050405020304" pitchFamily="18" charset="0"/>
              </a:rPr>
              <a:t>This shows how society is contributing to the increase in rape cases by tolerating perpetrators and sidelining victims. </a:t>
            </a:r>
          </a:p>
          <a:p>
            <a:r>
              <a:rPr lang="en-US" dirty="0">
                <a:latin typeface="Times New Roman" panose="02020603050405020304" pitchFamily="18" charset="0"/>
                <a:cs typeface="Times New Roman" panose="02020603050405020304" pitchFamily="18" charset="0"/>
              </a:rPr>
              <a:t>Harris argues that rape justice systems should empathize with victims by ensuring concentration is not shifted to the perpetrator.</a:t>
            </a:r>
          </a:p>
        </p:txBody>
      </p:sp>
    </p:spTree>
    <p:extLst>
      <p:ext uri="{BB962C8B-B14F-4D97-AF65-F5344CB8AC3E}">
        <p14:creationId xmlns:p14="http://schemas.microsoft.com/office/powerpoint/2010/main" val="2766951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EDEC-6B57-47CD-88B7-A8A4F3768F03}"/>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Cont..</a:t>
            </a:r>
          </a:p>
        </p:txBody>
      </p:sp>
      <p:sp>
        <p:nvSpPr>
          <p:cNvPr id="3" name="Content Placeholder 2">
            <a:extLst>
              <a:ext uri="{FF2B5EF4-FFF2-40B4-BE49-F238E27FC236}">
                <a16:creationId xmlns:a16="http://schemas.microsoft.com/office/drawing/2014/main" id="{9EF277B5-0218-442B-AF92-3A821083D8B5}"/>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author proposes the need for people to develop effective means of dealing with rape cases to ensure justice for the victims. </a:t>
            </a:r>
          </a:p>
          <a:p>
            <a:r>
              <a:rPr lang="en-US" dirty="0">
                <a:latin typeface="Times New Roman" panose="02020603050405020304" pitchFamily="18" charset="0"/>
                <a:cs typeface="Times New Roman" panose="02020603050405020304" pitchFamily="18" charset="0"/>
              </a:rPr>
              <a:t>The silencing of the victim, and the promotion of the perpetrator into a happy marriage, signifies the gap present in the justice system.</a:t>
            </a:r>
          </a:p>
          <a:p>
            <a:r>
              <a:rPr lang="en-US" dirty="0">
                <a:latin typeface="Times New Roman" panose="02020603050405020304" pitchFamily="18" charset="0"/>
                <a:cs typeface="Times New Roman" panose="02020603050405020304" pitchFamily="18" charset="0"/>
              </a:rPr>
              <a:t> Despite their actions, most men, even in present society, often get away with rape crimes. </a:t>
            </a:r>
          </a:p>
          <a:p>
            <a:r>
              <a:rPr lang="en-US" dirty="0">
                <a:latin typeface="Times New Roman" panose="02020603050405020304" pitchFamily="18" charset="0"/>
                <a:cs typeface="Times New Roman" panose="02020603050405020304" pitchFamily="18" charset="0"/>
              </a:rPr>
              <a:t>The development of mechanisms to track and make perpetrators liable for their actions would help in reducing rape.</a:t>
            </a:r>
          </a:p>
          <a:p>
            <a:r>
              <a:rPr lang="en-US" dirty="0">
                <a:latin typeface="Times New Roman" panose="02020603050405020304" pitchFamily="18" charset="0"/>
                <a:cs typeface="Times New Roman" panose="02020603050405020304" pitchFamily="18" charset="0"/>
              </a:rPr>
              <a:t> Though other forms of justice like marriage and compensation still exist, they are considered inadequate in ridding victims of the pain of defilement.</a:t>
            </a:r>
          </a:p>
        </p:txBody>
      </p:sp>
    </p:spTree>
    <p:extLst>
      <p:ext uri="{BB962C8B-B14F-4D97-AF65-F5344CB8AC3E}">
        <p14:creationId xmlns:p14="http://schemas.microsoft.com/office/powerpoint/2010/main" val="813026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65B2D-7979-47BF-97FD-069DD6013469}"/>
              </a:ext>
            </a:extLst>
          </p:cNvPr>
          <p:cNvSpPr>
            <a:spLocks noGrp="1"/>
          </p:cNvSpPr>
          <p:nvPr>
            <p:ph type="title"/>
          </p:nvPr>
        </p:nvSpPr>
        <p:spPr/>
        <p:txBody>
          <a:bodyPr/>
          <a:lstStyle/>
          <a:p>
            <a:pPr algn="ctr"/>
            <a:r>
              <a:rPr lang="en-US" dirty="0">
                <a:solidFill>
                  <a:srgbClr val="FF0000"/>
                </a:solidFill>
                <a:latin typeface="Times New Roman" panose="02020603050405020304" pitchFamily="18" charset="0"/>
                <a:cs typeface="Times New Roman" panose="02020603050405020304" pitchFamily="18" charset="0"/>
              </a:rPr>
              <a:t>References </a:t>
            </a:r>
          </a:p>
        </p:txBody>
      </p:sp>
      <p:sp>
        <p:nvSpPr>
          <p:cNvPr id="7" name="Content Placeholder 6">
            <a:extLst>
              <a:ext uri="{FF2B5EF4-FFF2-40B4-BE49-F238E27FC236}">
                <a16:creationId xmlns:a16="http://schemas.microsoft.com/office/drawing/2014/main" id="{413E19AB-9583-4976-BBF1-3C4C3D743252}"/>
              </a:ext>
            </a:extLst>
          </p:cNvPr>
          <p:cNvSpPr>
            <a:spLocks noGrp="1"/>
          </p:cNvSpPr>
          <p:nvPr>
            <p:ph idx="1"/>
          </p:nvPr>
        </p:nvSpPr>
        <p:spPr/>
        <p:txBody>
          <a:bodyPr>
            <a:normAutofit fontScale="70000" lnSpcReduction="20000"/>
          </a:bodyPr>
          <a:lstStyle/>
          <a:p>
            <a:r>
              <a:rPr lang="en-US" dirty="0">
                <a:latin typeface="Times New Roman" panose="02020603050405020304" pitchFamily="18" charset="0"/>
                <a:cs typeface="Times New Roman" panose="02020603050405020304" pitchFamily="18" charset="0"/>
              </a:rPr>
              <a:t>Dunn, Caroline. Stolen Women in Medieval England: Rape, Abduction, and Adultery, 1100– 1500. Cambridge: Cambridge University Press, 2013.</a:t>
            </a:r>
          </a:p>
          <a:p>
            <a:r>
              <a:rPr lang="en-US" dirty="0">
                <a:latin typeface="Times New Roman" panose="02020603050405020304" pitchFamily="18" charset="0"/>
                <a:cs typeface="Times New Roman" panose="02020603050405020304" pitchFamily="18" charset="0"/>
              </a:rPr>
              <a:t> Edwards, Suzanne M. The Afterlives of Rape in Medieval English Literature. New York: Palgrave Macmillan, 2016. Federico, Sylvia. “New Historicism.” Chaucer: An Oxford Guide. Edited by Steve Ellis. Oxford: Oxford University Press, 2005. 416-31.</a:t>
            </a:r>
          </a:p>
          <a:p>
            <a:r>
              <a:rPr lang="en-US" dirty="0">
                <a:latin typeface="Times New Roman" panose="02020603050405020304" pitchFamily="18" charset="0"/>
                <a:cs typeface="Times New Roman" panose="02020603050405020304" pitchFamily="18" charset="0"/>
              </a:rPr>
              <a:t> Fein, Susanna. “‘The </a:t>
            </a:r>
            <a:r>
              <a:rPr lang="en-US" dirty="0" err="1">
                <a:latin typeface="Times New Roman" panose="02020603050405020304" pitchFamily="18" charset="0"/>
                <a:cs typeface="Times New Roman" panose="02020603050405020304" pitchFamily="18" charset="0"/>
              </a:rPr>
              <a:t>Thyng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Wommen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Loven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Moost</a:t>
            </a:r>
            <a:r>
              <a:rPr lang="en-US" dirty="0">
                <a:latin typeface="Times New Roman" panose="02020603050405020304" pitchFamily="18" charset="0"/>
                <a:cs typeface="Times New Roman" panose="02020603050405020304" pitchFamily="18" charset="0"/>
              </a:rPr>
              <a:t>’: The Wife of Bath’s Fabliau Answer.” In Medieval Women and their Objects: Essays in Honor of Carolyn P. Collette. Edited by Jenni Adams and Nancy Mason Bradbury. Ann Arbor: University of Michigan Press, 2016. 15-38. </a:t>
            </a:r>
          </a:p>
          <a:p>
            <a:r>
              <a:rPr lang="en-US" dirty="0">
                <a:latin typeface="Times New Roman" panose="02020603050405020304" pitchFamily="18" charset="0"/>
                <a:cs typeface="Times New Roman" panose="02020603050405020304" pitchFamily="18" charset="0"/>
              </a:rPr>
              <a:t>Goldberg, P. J. P., editor and translator. Women in England, c. 1275-1525: Documentary Sources. Manchester: Manchester University Press, 1995. </a:t>
            </a:r>
          </a:p>
          <a:p>
            <a:r>
              <a:rPr lang="en-US" dirty="0">
                <a:latin typeface="Times New Roman" panose="02020603050405020304" pitchFamily="18" charset="0"/>
                <a:cs typeface="Times New Roman" panose="02020603050405020304" pitchFamily="18" charset="0"/>
              </a:rPr>
              <a:t>Goldberg, P. J. P. “Women in Later Medieval English Archives.” Journal of the Society of Archivists 15 (1994): 59-72, at 70 n. 26. </a:t>
            </a:r>
          </a:p>
          <a:p>
            <a:r>
              <a:rPr lang="en-US" dirty="0">
                <a:latin typeface="Times New Roman" panose="02020603050405020304" pitchFamily="18" charset="0"/>
                <a:cs typeface="Times New Roman" panose="02020603050405020304" pitchFamily="18" charset="0"/>
              </a:rPr>
              <a:t>Harris, Carissa M. “Rape Narratives, Courtly Critique, and the Pedagogy of Sexual Negotiation in the Middle English </a:t>
            </a:r>
            <a:r>
              <a:rPr lang="en-US" dirty="0" err="1">
                <a:latin typeface="Times New Roman" panose="02020603050405020304" pitchFamily="18" charset="0"/>
                <a:cs typeface="Times New Roman" panose="02020603050405020304" pitchFamily="18" charset="0"/>
              </a:rPr>
              <a:t>Pastourelle</a:t>
            </a:r>
            <a:r>
              <a:rPr lang="en-US" dirty="0">
                <a:latin typeface="Times New Roman" panose="02020603050405020304" pitchFamily="18" charset="0"/>
                <a:cs typeface="Times New Roman" panose="02020603050405020304" pitchFamily="18" charset="0"/>
              </a:rPr>
              <a:t>.” Journal of Medieval and Early Modern Studies 46.2 (May 2016): 263-87.</a:t>
            </a:r>
          </a:p>
          <a:p>
            <a:r>
              <a:rPr lang="en-US" dirty="0">
                <a:latin typeface="Times New Roman" panose="02020603050405020304" pitchFamily="18" charset="0"/>
                <a:cs typeface="Times New Roman" panose="02020603050405020304" pitchFamily="18" charset="0"/>
              </a:rPr>
              <a:t> Henry, Nicola, and Anastasia Powell, ed. Preventing Sexual Violence: Interdisciplinary Approaches to Overcoming a Rape Culture. New York: Palgrave Macmillan, 2014.</a:t>
            </a:r>
          </a:p>
          <a:p>
            <a:endParaRPr lang="en-US" dirty="0"/>
          </a:p>
        </p:txBody>
      </p:sp>
    </p:spTree>
    <p:extLst>
      <p:ext uri="{BB962C8B-B14F-4D97-AF65-F5344CB8AC3E}">
        <p14:creationId xmlns:p14="http://schemas.microsoft.com/office/powerpoint/2010/main" val="41903078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24</TotalTime>
  <Words>2182</Words>
  <Application>Microsoft Office PowerPoint</Application>
  <PresentationFormat>Widescreen</PresentationFormat>
  <Paragraphs>78</Paragraphs>
  <Slides>11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Times New Roman</vt:lpstr>
      <vt:lpstr>Wingdings 3</vt:lpstr>
      <vt:lpstr>Ion Boardroom</vt:lpstr>
      <vt:lpstr>PowerPoint Presentation</vt:lpstr>
      <vt:lpstr>PowerPoint Presentation</vt:lpstr>
      <vt:lpstr>Rape and Justice in the Wife of Bath’s Tale by Carissa M. Harris</vt:lpstr>
      <vt:lpstr>Beheading</vt:lpstr>
      <vt:lpstr>Perpetrator education</vt:lpstr>
      <vt:lpstr>Reprisal</vt:lpstr>
      <vt:lpstr>Cont..</vt:lpstr>
      <vt:lpstr>Cont..</vt:lpstr>
      <vt:lpstr>Cont..</vt:lpstr>
      <vt:lpstr>Cont..</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3</cp:revision>
  <dcterms:created xsi:type="dcterms:W3CDTF">2021-10-15T23:58:36Z</dcterms:created>
  <dcterms:modified xsi:type="dcterms:W3CDTF">2021-10-16T00:22:45Z</dcterms:modified>
</cp:coreProperties>
</file>